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807" r:id="rId2"/>
    <p:sldId id="834" r:id="rId3"/>
    <p:sldId id="850" r:id="rId4"/>
    <p:sldId id="853" r:id="rId5"/>
    <p:sldId id="851" r:id="rId6"/>
    <p:sldId id="842" r:id="rId7"/>
    <p:sldId id="852" r:id="rId8"/>
    <p:sldId id="832" r:id="rId9"/>
    <p:sldId id="854" r:id="rId10"/>
    <p:sldId id="860" r:id="rId11"/>
    <p:sldId id="843" r:id="rId12"/>
    <p:sldId id="833" r:id="rId13"/>
    <p:sldId id="835" r:id="rId14"/>
    <p:sldId id="841" r:id="rId15"/>
    <p:sldId id="840" r:id="rId16"/>
    <p:sldId id="837" r:id="rId17"/>
    <p:sldId id="838" r:id="rId18"/>
    <p:sldId id="839" r:id="rId19"/>
    <p:sldId id="856" r:id="rId20"/>
    <p:sldId id="855" r:id="rId21"/>
    <p:sldId id="849" r:id="rId22"/>
    <p:sldId id="857" r:id="rId23"/>
    <p:sldId id="831" r:id="rId24"/>
    <p:sldId id="848" r:id="rId25"/>
    <p:sldId id="818" r:id="rId26"/>
    <p:sldId id="819" r:id="rId27"/>
    <p:sldId id="820" r:id="rId28"/>
    <p:sldId id="825" r:id="rId29"/>
    <p:sldId id="826" r:id="rId30"/>
    <p:sldId id="861" r:id="rId31"/>
    <p:sldId id="858" r:id="rId32"/>
    <p:sldId id="845" r:id="rId33"/>
    <p:sldId id="844" r:id="rId34"/>
    <p:sldId id="846" r:id="rId35"/>
    <p:sldId id="847" r:id="rId36"/>
    <p:sldId id="822" r:id="rId37"/>
    <p:sldId id="859" r:id="rId38"/>
    <p:sldId id="823" r:id="rId39"/>
    <p:sldId id="824" r:id="rId40"/>
    <p:sldId id="827" r:id="rId41"/>
    <p:sldId id="863" r:id="rId42"/>
    <p:sldId id="866" r:id="rId43"/>
    <p:sldId id="864" r:id="rId44"/>
    <p:sldId id="862" r:id="rId45"/>
    <p:sldId id="867" r:id="rId46"/>
    <p:sldId id="830" r:id="rId47"/>
    <p:sldId id="865" r:id="rId48"/>
    <p:sldId id="829" r:id="rId49"/>
    <p:sldId id="868" r:id="rId50"/>
    <p:sldId id="828" r:id="rId51"/>
    <p:sldId id="817" r:id="rId52"/>
    <p:sldId id="816" r:id="rId53"/>
    <p:sldId id="428" r:id="rId54"/>
  </p:sldIdLst>
  <p:sldSz cx="9144000" cy="5143500" type="screen16x9"/>
  <p:notesSz cx="7010400" cy="9296400"/>
  <p:defaultTextStyle>
    <a:defPPr>
      <a:defRPr lang="en-US"/>
    </a:defPPr>
    <a:lvl1pPr marL="0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39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59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793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991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3188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200387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584" algn="l" defTabSz="91439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00"/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2" autoAdjust="0"/>
    <p:restoredTop sz="94660"/>
  </p:normalViewPr>
  <p:slideViewPr>
    <p:cSldViewPr>
      <p:cViewPr varScale="1">
        <p:scale>
          <a:sx n="149" d="100"/>
          <a:sy n="149" d="100"/>
        </p:scale>
        <p:origin x="-672" y="-96"/>
      </p:cViewPr>
      <p:guideLst>
        <p:guide orient="horz" pos="17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39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59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793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991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188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387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584" algn="l" defTabSz="91439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5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5" y="2914652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05979"/>
            <a:ext cx="6019799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1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1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41"/>
            <a:ext cx="4040188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394" indent="0">
              <a:buNone/>
              <a:defRPr sz="1700" b="1"/>
            </a:lvl3pPr>
            <a:lvl4pPr marL="1371594" indent="0">
              <a:buNone/>
              <a:defRPr sz="1600" b="1"/>
            </a:lvl4pPr>
            <a:lvl5pPr marL="1828793" indent="0">
              <a:buNone/>
              <a:defRPr sz="1600" b="1"/>
            </a:lvl5pPr>
            <a:lvl6pPr marL="2285991" indent="0">
              <a:buNone/>
              <a:defRPr sz="1600" b="1"/>
            </a:lvl6pPr>
            <a:lvl7pPr marL="2743188" indent="0">
              <a:buNone/>
              <a:defRPr sz="1600" b="1"/>
            </a:lvl7pPr>
            <a:lvl8pPr marL="3200387" indent="0">
              <a:buNone/>
              <a:defRPr sz="1600" b="1"/>
            </a:lvl8pPr>
            <a:lvl9pPr marL="36575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41"/>
            <a:ext cx="4041774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394" indent="0">
              <a:buNone/>
              <a:defRPr sz="1700" b="1"/>
            </a:lvl3pPr>
            <a:lvl4pPr marL="1371594" indent="0">
              <a:buNone/>
              <a:defRPr sz="1600" b="1"/>
            </a:lvl4pPr>
            <a:lvl5pPr marL="1828793" indent="0">
              <a:buNone/>
              <a:defRPr sz="1600" b="1"/>
            </a:lvl5pPr>
            <a:lvl6pPr marL="2285991" indent="0">
              <a:buNone/>
              <a:defRPr sz="1600" b="1"/>
            </a:lvl6pPr>
            <a:lvl7pPr marL="2743188" indent="0">
              <a:buNone/>
              <a:defRPr sz="1600" b="1"/>
            </a:lvl7pPr>
            <a:lvl8pPr marL="3200387" indent="0">
              <a:buNone/>
              <a:defRPr sz="1600" b="1"/>
            </a:lvl8pPr>
            <a:lvl9pPr marL="36575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92"/>
            <a:ext cx="3008313" cy="87153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6" y="204789"/>
            <a:ext cx="5111749" cy="438983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394" indent="0">
              <a:buNone/>
              <a:defRPr sz="1000"/>
            </a:lvl3pPr>
            <a:lvl4pPr marL="1371594" indent="0">
              <a:buNone/>
              <a:defRPr sz="1000"/>
            </a:lvl4pPr>
            <a:lvl5pPr marL="1828793" indent="0">
              <a:buNone/>
              <a:defRPr sz="1000"/>
            </a:lvl5pPr>
            <a:lvl6pPr marL="2285991" indent="0">
              <a:buNone/>
              <a:defRPr sz="1000"/>
            </a:lvl6pPr>
            <a:lvl7pPr marL="2743188" indent="0">
              <a:buNone/>
              <a:defRPr sz="1000"/>
            </a:lvl7pPr>
            <a:lvl8pPr marL="3200387" indent="0">
              <a:buNone/>
              <a:defRPr sz="1000"/>
            </a:lvl8pPr>
            <a:lvl9pPr marL="365758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3600450"/>
            <a:ext cx="5486400" cy="425054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900"/>
            </a:lvl2pPr>
            <a:lvl3pPr marL="914394" indent="0">
              <a:buNone/>
              <a:defRPr sz="2400"/>
            </a:lvl3pPr>
            <a:lvl4pPr marL="1371594" indent="0">
              <a:buNone/>
              <a:defRPr sz="2100"/>
            </a:lvl4pPr>
            <a:lvl5pPr marL="1828793" indent="0">
              <a:buNone/>
              <a:defRPr sz="2100"/>
            </a:lvl5pPr>
            <a:lvl6pPr marL="2285991" indent="0">
              <a:buNone/>
              <a:defRPr sz="2100"/>
            </a:lvl6pPr>
            <a:lvl7pPr marL="2743188" indent="0">
              <a:buNone/>
              <a:defRPr sz="2100"/>
            </a:lvl7pPr>
            <a:lvl8pPr marL="3200387" indent="0">
              <a:buNone/>
              <a:defRPr sz="2100"/>
            </a:lvl8pPr>
            <a:lvl9pPr marL="3657584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394" indent="0">
              <a:buNone/>
              <a:defRPr sz="1000"/>
            </a:lvl3pPr>
            <a:lvl4pPr marL="1371594" indent="0">
              <a:buNone/>
              <a:defRPr sz="1000"/>
            </a:lvl4pPr>
            <a:lvl5pPr marL="1828793" indent="0">
              <a:buNone/>
              <a:defRPr sz="1000"/>
            </a:lvl5pPr>
            <a:lvl6pPr marL="2285991" indent="0">
              <a:buNone/>
              <a:defRPr sz="1000"/>
            </a:lvl6pPr>
            <a:lvl7pPr marL="2743188" indent="0">
              <a:buNone/>
              <a:defRPr sz="1000"/>
            </a:lvl7pPr>
            <a:lvl8pPr marL="3200387" indent="0">
              <a:buNone/>
              <a:defRPr sz="1000"/>
            </a:lvl8pPr>
            <a:lvl9pPr marL="365758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6" y="4767265"/>
            <a:ext cx="1752599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5"/>
            <a:ext cx="2133601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1" cy="85725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1" cy="3394471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20482" name="Picture 2" descr="C:\Users\Hans Tanner\OneDrive\IoTT\iottlogolarge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481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39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39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1" algn="l" defTabSz="914394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4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4" indent="-228600" algn="l" defTabSz="91439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2" indent="-228600" algn="l" defTabSz="914394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8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8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7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83" indent="-228600" algn="l" defTabSz="9143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3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1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8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7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84" algn="l" defTabSz="9143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rax.com/products/retired/computer-control/pr1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PTRj0KWb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onebotworkshop.com/tb6612fng-h-bridg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PTRj0KWb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i1.wp.com/dronebotworkshop.com/wp-content/uploads/2019/12/TB6612-vs-L298N.jpe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andsontec.com/dataspecs/module/BTS7960%20Motor%20Driver.pdf" TargetMode="Externa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dsontec.com/dataspecs/module/BTS7960%20Motor%20Driver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://trainelectronics.com/DCC_Arduino/DCC_Booster/index.ht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electronics.com/DCC_Arduino/DCC_Booster/index.htm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electronics.com/DCC_Arduino/DCC_Booster/index.htm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electronics.com/DCC_Arduino/DCC_Booster/index.htm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.allaboutcircuits.com/threads/how-to-connect-h-bridge-for-its-protection-features.14172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esp32.com/viewtopic.php?t=28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eon.com/dgdl/BTS7960_Datasheet.pdf?folderId=db3a304412b407950112b408e8c90004&amp;fileId=db3a304412b407950112b43945006d5d" TargetMode="External"/><Relationship Id="rId2" Type="http://schemas.openxmlformats.org/officeDocument/2006/relationships/hyperlink" Target="https://www.handsontec.com/dataspecs/module/BTS7960%20Motor%20Driv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rainelectronics.com/DCC_Arduino/DCC_Booster/index.htm" TargetMode="External"/><Relationship Id="rId5" Type="http://schemas.openxmlformats.org/officeDocument/2006/relationships/hyperlink" Target="https://i1.wp.com/dronebotworkshop.com/wp-content/uploads/2019/12/TB6612-vs-L298N.jpeg" TargetMode="External"/><Relationship Id="rId4" Type="http://schemas.openxmlformats.org/officeDocument/2006/relationships/hyperlink" Target="https://www.youtube.com/watch?v=JPPTRj0KWb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34 Booster Research\Pictures\IMG_20191224_1943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7659" y="-2026709"/>
            <a:ext cx="5162550" cy="91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7382" y="4400550"/>
            <a:ext cx="7423370" cy="584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 smtClean="0">
                <a:ln w="50800"/>
                <a:solidFill>
                  <a:srgbClr val="FF0000"/>
                </a:solidFill>
              </a:rPr>
              <a:t>(Basic Research and Development Work)</a:t>
            </a:r>
            <a:endParaRPr lang="en-US" sz="5400" b="1" dirty="0">
              <a:ln w="50800"/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5370" y="1627820"/>
            <a:ext cx="8001000" cy="10201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1" rIns="91440" bIns="45721" spcCol="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1323020"/>
            <a:ext cx="8153400" cy="1477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1" rIns="91440" bIns="45721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r"/>
            <a:r>
              <a:rPr lang="en-US" sz="9000" b="1" dirty="0" smtClean="0">
                <a:ln w="50800"/>
                <a:solidFill>
                  <a:srgbClr val="002060"/>
                </a:solidFill>
              </a:rPr>
              <a:t>Holiday Booster</a:t>
            </a:r>
            <a:endParaRPr lang="en-US" sz="9000" b="1" dirty="0">
              <a:ln w="50800"/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mputer Decoder Programmer-Ser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20110" r="7754" b="13497"/>
          <a:stretch/>
        </p:blipFill>
        <p:spPr bwMode="auto">
          <a:xfrm>
            <a:off x="1828800" y="118030"/>
            <a:ext cx="586626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962400" y="514350"/>
            <a:ext cx="2438400" cy="812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0" y="4656207"/>
            <a:ext cx="6755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http://www.digitrax.com/products/retired/computer-control/pr1/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38291" r="34903" b="49526"/>
          <a:stretch/>
        </p:blipFill>
        <p:spPr bwMode="auto">
          <a:xfrm>
            <a:off x="0" y="332605"/>
            <a:ext cx="9144000" cy="155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2343150"/>
            <a:ext cx="4631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Video: </a:t>
            </a:r>
            <a:r>
              <a:rPr lang="en-US" sz="1400" dirty="0">
                <a:hlinkClick r:id="rId3"/>
              </a:rPr>
              <a:t>https://www.youtube.com/watch?v=JPPTRj0KWbg</a:t>
            </a:r>
            <a:endParaRPr lang="en-US" sz="1400" dirty="0" smtClean="0"/>
          </a:p>
          <a:p>
            <a:r>
              <a:rPr lang="en-US" sz="1400" dirty="0" smtClean="0"/>
              <a:t>Article: </a:t>
            </a:r>
            <a:r>
              <a:rPr lang="en-US" sz="1400" dirty="0">
                <a:hlinkClick r:id="rId4"/>
              </a:rPr>
              <a:t>https://dronebotworkshop.com/tb6612fng-h-bridge/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04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5000" y="2876550"/>
            <a:ext cx="54864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B6612FNG vs L298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7143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1903" y="4410730"/>
            <a:ext cx="7853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Video: </a:t>
            </a:r>
            <a:r>
              <a:rPr lang="en-US" sz="1400" dirty="0">
                <a:hlinkClick r:id="rId3"/>
              </a:rPr>
              <a:t>https://www.youtube.com/watch?v=JPPTRj0KWbg</a:t>
            </a:r>
            <a:endParaRPr lang="en-US" sz="1400" dirty="0" smtClean="0"/>
          </a:p>
          <a:p>
            <a:r>
              <a:rPr lang="en-US" sz="1400" dirty="0" smtClean="0"/>
              <a:t>Source: </a:t>
            </a:r>
            <a:r>
              <a:rPr lang="en-US" sz="1400" dirty="0">
                <a:hlinkClick r:id="rId4"/>
              </a:rPr>
              <a:t>https://i1.wp.com/dronebotworkshop.com/wp-content/uploads/2019/12/TB6612-vs-L298N.jpeg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990600" y="2800350"/>
            <a:ext cx="1600200" cy="5334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705600" y="2800350"/>
            <a:ext cx="1600200" cy="5334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BIPOLAR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38291" r="63140" b="49526"/>
          <a:stretch/>
        </p:blipFill>
        <p:spPr bwMode="auto">
          <a:xfrm>
            <a:off x="0" y="0"/>
            <a:ext cx="2254531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952750"/>
            <a:ext cx="3048000" cy="52387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41" y="361950"/>
            <a:ext cx="5659870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438150"/>
            <a:ext cx="457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BTS 7960</a:t>
            </a:r>
          </a:p>
          <a:p>
            <a:r>
              <a:rPr lang="en-US" dirty="0"/>
              <a:t>High Current PN Half Bridge</a:t>
            </a:r>
          </a:p>
          <a:p>
            <a:endParaRPr lang="pt-BR" dirty="0" smtClean="0"/>
          </a:p>
          <a:p>
            <a:r>
              <a:rPr lang="pt-BR" dirty="0" smtClean="0"/>
              <a:t>43 A</a:t>
            </a:r>
            <a:r>
              <a:rPr lang="pt-BR" dirty="0"/>
              <a:t> </a:t>
            </a:r>
            <a:r>
              <a:rPr lang="pt-BR" dirty="0" smtClean="0"/>
              <a:t>max Current</a:t>
            </a:r>
          </a:p>
          <a:p>
            <a:endParaRPr lang="pt-BR" dirty="0" smtClean="0"/>
          </a:p>
          <a:p>
            <a:r>
              <a:rPr lang="pt-BR" dirty="0" smtClean="0"/>
              <a:t>7 </a:t>
            </a:r>
            <a:r>
              <a:rPr lang="pt-BR" dirty="0"/>
              <a:t>mΩ + 9 </a:t>
            </a:r>
            <a:r>
              <a:rPr lang="pt-BR" dirty="0" smtClean="0"/>
              <a:t>mΩ H-Bridge Resistance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876550"/>
            <a:ext cx="30149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Loss at 10 Amps:  0.9W</a:t>
            </a:r>
          </a:p>
          <a:p>
            <a:r>
              <a:rPr lang="en-US" dirty="0" smtClean="0"/>
              <a:t>Power Loss at 15 Amps: 2.025W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12345" r="19290" b="2260"/>
          <a:stretch/>
        </p:blipFill>
        <p:spPr bwMode="auto">
          <a:xfrm>
            <a:off x="5334000" y="1504950"/>
            <a:ext cx="3810000" cy="288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t="13414" r="19161" b="5405"/>
          <a:stretch/>
        </p:blipFill>
        <p:spPr bwMode="auto">
          <a:xfrm>
            <a:off x="0" y="1800616"/>
            <a:ext cx="414490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trainelectronics.com/DCC_Arduino/DCC_Booster/images/h-bridg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17145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590800" y="1953016"/>
            <a:ext cx="1554107" cy="990600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334000" y="886216"/>
            <a:ext cx="2133600" cy="1524000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1901" y="4778573"/>
            <a:ext cx="688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hlinkClick r:id="rId5"/>
              </a:rPr>
              <a:t>https://www.handsontec.com/dataspecs/module/BTS7960%20Motor%20Driver.pdf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762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t="19270" r="21398" b="8625"/>
          <a:stretch/>
        </p:blipFill>
        <p:spPr bwMode="auto">
          <a:xfrm>
            <a:off x="1191283" y="0"/>
            <a:ext cx="6733517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5701" y="4705350"/>
            <a:ext cx="688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hlinkClick r:id="rId3"/>
              </a:rPr>
              <a:t>https://www.handsontec.com/dataspecs/module/BTS7960%20Motor%20Driver.pdf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2875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0" r="12471"/>
          <a:stretch/>
        </p:blipFill>
        <p:spPr bwMode="auto">
          <a:xfrm>
            <a:off x="-2177" y="-1"/>
            <a:ext cx="9146177" cy="508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9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rainelectronics.com/DCC_Arduino/DCC_Booster/images/Booster-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" y="59626"/>
            <a:ext cx="2986349" cy="24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trainelectronics.com/DCC_Arduino/DCC_Booster/images/Booster-si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9" y="57150"/>
            <a:ext cx="332509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trainelectronics.com/DCC_Arduino/DCC_Booster/images/parts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10187"/>
            <a:ext cx="3048000" cy="209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trainelectronics.com/DCC_Arduino/DCC_Booster/images/build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88" y="2731620"/>
            <a:ext cx="4531112" cy="182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trainelectronics.com/DCC_Arduino/DCC_Booster/images/schematic.gif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5" y="209550"/>
            <a:ext cx="5545075" cy="468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0979" y="4781550"/>
            <a:ext cx="7093021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://trainelectronics.com/DCC_Arduino/DCC_Booster/index.htm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76400" y="1047750"/>
            <a:ext cx="30480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209550"/>
            <a:ext cx="3048000" cy="609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trainelectronics.com/DCC_Arduino/DCC_Booster/images/schematic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31"/>
            <a:ext cx="5568440" cy="47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9502" y="4692401"/>
            <a:ext cx="674979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://trainelectronics.com/DCC_Arduino/DCC_Booster/index.htm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225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DCC Path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060450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Power Path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577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80828" y="483860"/>
            <a:ext cx="2462572" cy="1630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62200" y="3510854"/>
            <a:ext cx="60198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638683"/>
            <a:ext cx="10727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DCC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58763" y="552714"/>
            <a:ext cx="2032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3.3V Inverter Voltage/Signal Pullup</a:t>
            </a:r>
          </a:p>
          <a:p>
            <a:endParaRPr lang="en-US" sz="1000" dirty="0"/>
          </a:p>
          <a:p>
            <a:r>
              <a:rPr lang="en-US" sz="1000" dirty="0" smtClean="0"/>
              <a:t>DCC A/B for Booster A to BTS7960 Pins 1 + 2</a:t>
            </a:r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DCC A/B </a:t>
            </a:r>
            <a:r>
              <a:rPr lang="en-US" sz="1000" dirty="0"/>
              <a:t>for </a:t>
            </a:r>
            <a:r>
              <a:rPr lang="en-US" sz="1000" dirty="0" smtClean="0"/>
              <a:t>Booster B </a:t>
            </a:r>
            <a:r>
              <a:rPr lang="en-US" sz="1000" dirty="0"/>
              <a:t>to BTS7960 Pins 1 + 2</a:t>
            </a:r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Auto Reverse Booster B from ESP32</a:t>
            </a:r>
          </a:p>
          <a:p>
            <a:endParaRPr lang="en-US" sz="1000" dirty="0"/>
          </a:p>
          <a:p>
            <a:r>
              <a:rPr lang="en-US" sz="1000" dirty="0" smtClean="0"/>
              <a:t>Auto Reverse Booster A</a:t>
            </a:r>
            <a:r>
              <a:rPr lang="en-US" sz="1000" dirty="0"/>
              <a:t> from ESP32</a:t>
            </a:r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DC Power Supply to </a:t>
            </a:r>
          </a:p>
          <a:p>
            <a:r>
              <a:rPr lang="en-US" sz="1000" dirty="0" smtClean="0"/>
              <a:t>Buck Converter for 5V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97618" y="826350"/>
            <a:ext cx="8573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DCC Raw Input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005371" y="547624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DCC Path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3918034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Power Path</a:t>
            </a:r>
            <a:endParaRPr lang="en-US" sz="1050" dirty="0"/>
          </a:p>
        </p:txBody>
      </p:sp>
      <p:pic>
        <p:nvPicPr>
          <p:cNvPr id="1026" name="Picture 2" descr="C:\Users\Hans Tanner\OneDrive\IoTT\Video#34 Booster Research\Pictures\DCCInterface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15279" r="27483" b="21589"/>
          <a:stretch/>
        </p:blipFill>
        <p:spPr bwMode="auto">
          <a:xfrm>
            <a:off x="914400" y="361950"/>
            <a:ext cx="6361901" cy="42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4603173"/>
            <a:ext cx="22890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IoTT</a:t>
            </a:r>
            <a:r>
              <a:rPr lang="en-US" dirty="0" smtClean="0"/>
              <a:t> Design Alternative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34 Booster Research\Pictures\IMG_20191224_193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22208" y="3664126"/>
            <a:ext cx="1005034" cy="685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047750"/>
            <a:ext cx="30480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209550"/>
            <a:ext cx="3048000" cy="609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trainelectronics.com/DCC_Arduino/DCC_Booster/images/schematic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31"/>
            <a:ext cx="5568440" cy="47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06310" y="4656207"/>
            <a:ext cx="67994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://trainelectronics.com/DCC_Arduino/DCC_Booster/index.htm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225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DCC Path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060450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Power Path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87854" y="27319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Raw Input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173129"/>
            <a:ext cx="1225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Current Sense Input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20661" y="3633717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Mirror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017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629400" y="2194756"/>
            <a:ext cx="2377119" cy="7365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80828" y="483860"/>
            <a:ext cx="2310172" cy="1630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62200" y="3510854"/>
            <a:ext cx="60198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638683"/>
            <a:ext cx="10727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DCC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58763" y="552714"/>
            <a:ext cx="2032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3.3V Inverter Voltage/Signal Pullup</a:t>
            </a:r>
          </a:p>
          <a:p>
            <a:endParaRPr lang="en-US" sz="1000" dirty="0"/>
          </a:p>
          <a:p>
            <a:r>
              <a:rPr lang="en-US" sz="1000" dirty="0" smtClean="0"/>
              <a:t>DCC A/B for Booster A to BTS7960 Pins 1 + 2</a:t>
            </a:r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DCC A/B </a:t>
            </a:r>
            <a:r>
              <a:rPr lang="en-US" sz="1000" dirty="0"/>
              <a:t>for </a:t>
            </a:r>
            <a:r>
              <a:rPr lang="en-US" sz="1000" dirty="0" smtClean="0"/>
              <a:t>Booster B </a:t>
            </a:r>
            <a:r>
              <a:rPr lang="en-US" sz="1000" dirty="0"/>
              <a:t>to BTS7960 Pins 1 + 2</a:t>
            </a:r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Auto Reverse Booster B from ESP32</a:t>
            </a:r>
          </a:p>
          <a:p>
            <a:endParaRPr lang="en-US" sz="1000" dirty="0"/>
          </a:p>
          <a:p>
            <a:r>
              <a:rPr lang="en-US" sz="1000" dirty="0" smtClean="0"/>
              <a:t>Auto Reverse Booster A</a:t>
            </a:r>
            <a:r>
              <a:rPr lang="en-US" sz="1000" dirty="0"/>
              <a:t> from ESP32</a:t>
            </a:r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r>
              <a:rPr lang="en-US" sz="1000" dirty="0" smtClean="0"/>
              <a:t>DC Power Supply to </a:t>
            </a:r>
          </a:p>
          <a:p>
            <a:r>
              <a:rPr lang="en-US" sz="1000" dirty="0" smtClean="0"/>
              <a:t>Buck Converter for 5V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333618" y="851120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Raw Input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005371" y="547624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DCC Path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3918034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Power Path</a:t>
            </a:r>
            <a:endParaRPr lang="en-US" sz="1050" dirty="0"/>
          </a:p>
        </p:txBody>
      </p:sp>
      <p:sp>
        <p:nvSpPr>
          <p:cNvPr id="2" name="Rectangle 1"/>
          <p:cNvSpPr/>
          <p:nvPr/>
        </p:nvSpPr>
        <p:spPr>
          <a:xfrm>
            <a:off x="4290931" y="809233"/>
            <a:ext cx="1881269" cy="148241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Hans Tanner\OneDrive\IoTT\Video#34 Booster Research\Pictures\DCCInterface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15279" r="27483" b="21589"/>
          <a:stretch/>
        </p:blipFill>
        <p:spPr bwMode="auto">
          <a:xfrm>
            <a:off x="914400" y="361950"/>
            <a:ext cx="6361901" cy="42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67200" y="2050351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Quad XOR DCC Mirror + Reverse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6658183" y="2876550"/>
            <a:ext cx="2175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Auto Reverse Polarity Change Inputs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505200" y="4603173"/>
            <a:ext cx="22890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IoTT</a:t>
            </a:r>
            <a:r>
              <a:rPr lang="en-US" dirty="0" smtClean="0"/>
              <a:t> Design Alternative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553200" y="1428750"/>
            <a:ext cx="1295400" cy="990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22208" y="3664126"/>
            <a:ext cx="1005034" cy="685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047750"/>
            <a:ext cx="30480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209550"/>
            <a:ext cx="3048000" cy="609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trainelectronics.com/DCC_Arduino/DCC_Booster/images/schematic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31"/>
            <a:ext cx="5568440" cy="47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3910" y="4656207"/>
            <a:ext cx="67994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://trainelectronics.com/DCC_Arduino/DCC_Booster/index.htm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225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DCC Path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060450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Power Path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87854" y="27319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Raw Input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023385" y="2173129"/>
            <a:ext cx="1225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Current Sense Input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20661" y="3633717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Mirror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81800" y="2173128"/>
            <a:ext cx="1020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Current Sensor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56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DCC Interface: </a:t>
            </a:r>
            <a:r>
              <a:rPr lang="en-US" dirty="0" err="1" smtClean="0"/>
              <a:t>Opto</a:t>
            </a:r>
            <a:r>
              <a:rPr lang="en-US" dirty="0" smtClean="0"/>
              <a:t> or Not?</a:t>
            </a:r>
            <a:endParaRPr lang="en-US" dirty="0"/>
          </a:p>
        </p:txBody>
      </p:sp>
      <p:pic>
        <p:nvPicPr>
          <p:cNvPr id="5" name="Picture 2" descr="C:\Users\Hans Tanner\OneDrive\IoTT\Video#34 Booster Research\Pictures\DCCInterface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15279" r="63506" b="21589"/>
          <a:stretch/>
        </p:blipFill>
        <p:spPr bwMode="auto">
          <a:xfrm>
            <a:off x="1066800" y="1029702"/>
            <a:ext cx="2967004" cy="42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8440" y="1581150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Raw Input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071887" y="120015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3.3V Pullup Voltage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2630329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GND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134226"/>
            <a:ext cx="35814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most situations an </a:t>
            </a:r>
            <a:r>
              <a:rPr lang="en-US" dirty="0" err="1" smtClean="0"/>
              <a:t>Optocoupler</a:t>
            </a:r>
            <a:r>
              <a:rPr lang="en-US" dirty="0" smtClean="0"/>
              <a:t> is not really needed for a DCC decoder or booster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0" y="4656207"/>
            <a:ext cx="37487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BTS7960 Data Sheet Chapter 4.4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Sensing Pin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85029"/>
            <a:ext cx="84581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pin has a dual purpose:</a:t>
            </a:r>
            <a:br>
              <a:rPr lang="en-US" dirty="0"/>
            </a:br>
            <a:r>
              <a:rPr lang="en-US" dirty="0"/>
              <a:t>a) During normal run, current to resistor </a:t>
            </a:r>
            <a:r>
              <a:rPr lang="en-US" dirty="0" err="1"/>
              <a:t>Ris</a:t>
            </a:r>
            <a:r>
              <a:rPr lang="en-US" dirty="0"/>
              <a:t> is proportional to load current (actually current of high side switch). Nominal/typical scaling factor listed on the datasheet is 8500. So with 15 A current, current to resistor </a:t>
            </a:r>
            <a:r>
              <a:rPr lang="en-US" dirty="0" err="1"/>
              <a:t>Ris</a:t>
            </a:r>
            <a:r>
              <a:rPr lang="en-US" dirty="0"/>
              <a:t> is 15 A/8500 = 1,8 mA. If this is supplied to 500 ohm resistor, voltage to Arduino analog input is 1,8 mA*500 = 0,9 V.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b) On fault condition, about 7 mA is supplied to </a:t>
            </a:r>
            <a:r>
              <a:rPr lang="en-US" dirty="0" err="1"/>
              <a:t>Ris</a:t>
            </a:r>
            <a:r>
              <a:rPr lang="en-US" dirty="0"/>
              <a:t>. This makes 7 mA*500 = 3,5 V on analog input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c) Resulting resolution on 12bit ADC of ESP32 for 25A  -&gt; 4000:   ~ 6mA per increment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9144" y="4629150"/>
            <a:ext cx="786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https://forum.allaboutcircuits.com/threads/how-to-connect-h-bridge-for-its-protection-features.141724/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9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7162800" y="4384167"/>
            <a:ext cx="973599" cy="2321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81600" y="4384167"/>
            <a:ext cx="990600" cy="2321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Sensing Pin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85937" y="3181350"/>
            <a:ext cx="2124663" cy="306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r>
              <a:rPr lang="en-US" baseline="-25000" dirty="0" smtClean="0"/>
              <a:t>CS </a:t>
            </a:r>
            <a:r>
              <a:rPr lang="en-US" dirty="0" smtClean="0"/>
              <a:t>=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tot</a:t>
            </a:r>
            <a:r>
              <a:rPr lang="en-US" dirty="0" smtClean="0"/>
              <a:t> * I  = I * 429.6 </a:t>
            </a:r>
            <a:r>
              <a:rPr lang="el-GR" dirty="0" smtClean="0"/>
              <a:t>ῼ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26433" y="3795905"/>
            <a:ext cx="310854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100mAr -&gt; 5.06mV -&gt; ADC 6.28</a:t>
            </a:r>
          </a:p>
          <a:p>
            <a:r>
              <a:rPr lang="en-US" dirty="0" smtClean="0"/>
              <a:t>1Ar	-&gt; 50.6mV -&gt; ADC 62.8</a:t>
            </a:r>
          </a:p>
          <a:p>
            <a:r>
              <a:rPr lang="en-US" dirty="0" smtClean="0"/>
              <a:t>1 ADC </a:t>
            </a:r>
            <a:r>
              <a:rPr lang="en-US" dirty="0" err="1" smtClean="0"/>
              <a:t>incr</a:t>
            </a:r>
            <a:r>
              <a:rPr lang="en-US" dirty="0" smtClean="0"/>
              <a:t> = 0.8mV -&gt; 15.92mAr</a:t>
            </a:r>
          </a:p>
          <a:p>
            <a:r>
              <a:rPr lang="en-US" dirty="0" smtClean="0"/>
              <a:t>Imax = 7.6mA -&gt; 65A</a:t>
            </a:r>
            <a:endParaRPr lang="en-US" dirty="0"/>
          </a:p>
        </p:txBody>
      </p:sp>
      <p:sp>
        <p:nvSpPr>
          <p:cNvPr id="37" name="AutoShape 2" descr="Image result for zener diode symb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066800" y="971550"/>
            <a:ext cx="7069599" cy="3414471"/>
            <a:chOff x="1219200" y="971550"/>
            <a:chExt cx="7069599" cy="3414471"/>
          </a:xfrm>
        </p:grpSpPr>
        <p:grpSp>
          <p:nvGrpSpPr>
            <p:cNvPr id="3" name="Group 2"/>
            <p:cNvGrpSpPr/>
            <p:nvPr/>
          </p:nvGrpSpPr>
          <p:grpSpPr>
            <a:xfrm>
              <a:off x="1298288" y="971550"/>
              <a:ext cx="505848" cy="505847"/>
              <a:chOff x="491067" y="1676400"/>
              <a:chExt cx="609600" cy="6096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91067" y="1676400"/>
                <a:ext cx="609600" cy="6096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ight Arrow 4"/>
              <p:cNvSpPr/>
              <p:nvPr/>
            </p:nvSpPr>
            <p:spPr>
              <a:xfrm>
                <a:off x="609600" y="1905000"/>
                <a:ext cx="381000" cy="152400"/>
              </a:xfrm>
              <a:prstGeom prst="rightArrow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98288" y="2994940"/>
              <a:ext cx="505848" cy="505847"/>
              <a:chOff x="491067" y="1676400"/>
              <a:chExt cx="609600" cy="6096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91067" y="1676400"/>
                <a:ext cx="609600" cy="6096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609600" y="1905000"/>
                <a:ext cx="381000" cy="152400"/>
              </a:xfrm>
              <a:prstGeom prst="rightArrow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19200" y="1540628"/>
              <a:ext cx="664024" cy="306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I/8500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9200" y="3573700"/>
              <a:ext cx="664024" cy="306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I/8500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58150" y="1477397"/>
              <a:ext cx="189693" cy="569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58150" y="3564018"/>
              <a:ext cx="189693" cy="569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4" idx="6"/>
            </p:cNvCxnSpPr>
            <p:nvPr/>
          </p:nvCxnSpPr>
          <p:spPr>
            <a:xfrm>
              <a:off x="1804135" y="1224474"/>
              <a:ext cx="286125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19993" y="3247864"/>
              <a:ext cx="286125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" idx="6"/>
              <a:endCxn id="11" idx="0"/>
            </p:cNvCxnSpPr>
            <p:nvPr/>
          </p:nvCxnSpPr>
          <p:spPr>
            <a:xfrm>
              <a:off x="1804135" y="1224474"/>
              <a:ext cx="1248861" cy="252924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7" idx="6"/>
              <a:endCxn id="12" idx="0"/>
            </p:cNvCxnSpPr>
            <p:nvPr/>
          </p:nvCxnSpPr>
          <p:spPr>
            <a:xfrm>
              <a:off x="1804135" y="3247864"/>
              <a:ext cx="1248861" cy="31615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958150" y="2038347"/>
              <a:ext cx="189693" cy="261050"/>
              <a:chOff x="2514600" y="2962007"/>
              <a:chExt cx="228600" cy="314593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514600" y="32766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21657" y="2962007"/>
                <a:ext cx="0" cy="3048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958150" y="4133097"/>
              <a:ext cx="189693" cy="252924"/>
              <a:chOff x="2514600" y="2971800"/>
              <a:chExt cx="228600" cy="3048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514600" y="32766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628900" y="2971800"/>
                <a:ext cx="0" cy="3048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>
              <a:off x="4665385" y="1224474"/>
              <a:ext cx="0" cy="20233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211073" y="3690480"/>
              <a:ext cx="883556" cy="5363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R10k</a:t>
              </a:r>
            </a:p>
            <a:p>
              <a:r>
                <a:rPr lang="en-US" dirty="0" smtClean="0"/>
                <a:t>On board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11073" y="1477397"/>
              <a:ext cx="883556" cy="5363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R10k</a:t>
              </a:r>
            </a:p>
            <a:p>
              <a:r>
                <a:rPr lang="en-US" dirty="0" smtClean="0"/>
                <a:t>On board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23665" y="2109707"/>
              <a:ext cx="189693" cy="569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59942" y="2109707"/>
              <a:ext cx="548299" cy="306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R470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723665" y="2678785"/>
              <a:ext cx="189693" cy="252924"/>
              <a:chOff x="2514600" y="2971800"/>
              <a:chExt cx="228600" cy="3048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2514600" y="32766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628900" y="2971800"/>
                <a:ext cx="0" cy="3048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Elbow Connector 30"/>
            <p:cNvCxnSpPr>
              <a:endCxn id="26" idx="0"/>
            </p:cNvCxnSpPr>
            <p:nvPr/>
          </p:nvCxnSpPr>
          <p:spPr>
            <a:xfrm>
              <a:off x="4665385" y="1847101"/>
              <a:ext cx="1153126" cy="262606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18511" y="1847101"/>
              <a:ext cx="194519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886819" y="1671931"/>
              <a:ext cx="401980" cy="306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</a:t>
              </a:r>
              <a:r>
                <a:rPr lang="en-US" baseline="-25000" dirty="0" smtClean="0"/>
                <a:t>CS</a:t>
              </a:r>
              <a:endParaRPr lang="en-US" baseline="-25000" dirty="0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637464" y="2258024"/>
              <a:ext cx="637554" cy="2724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39" name="Group 38"/>
            <p:cNvGrpSpPr/>
            <p:nvPr/>
          </p:nvGrpSpPr>
          <p:grpSpPr>
            <a:xfrm>
              <a:off x="6871714" y="2680644"/>
              <a:ext cx="189693" cy="252924"/>
              <a:chOff x="2514600" y="2971800"/>
              <a:chExt cx="228600" cy="3048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2514600" y="32766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628900" y="2971800"/>
                <a:ext cx="0" cy="3048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6964049" y="1856783"/>
              <a:ext cx="0" cy="2529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62194" y="2217273"/>
              <a:ext cx="686406" cy="35394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/>
                <a:t>Z3.3V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40276" r="25271" b="1986"/>
          <a:stretch/>
        </p:blipFill>
        <p:spPr bwMode="auto">
          <a:xfrm>
            <a:off x="2362200" y="87359"/>
            <a:ext cx="6629400" cy="484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3347738"/>
            <a:ext cx="10871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DCC Input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3714750"/>
            <a:ext cx="220746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C4438"/>
                </a:solidFill>
              </a:rPr>
              <a:t>Measuring Pin Voltage</a:t>
            </a:r>
            <a:endParaRPr lang="en-US" b="1" dirty="0">
              <a:solidFill>
                <a:srgbClr val="DC443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802" y="1123950"/>
            <a:ext cx="21721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Constant Output Load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1307449"/>
            <a:ext cx="21710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DCC One bit (first half)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05400" y="1661392"/>
            <a:ext cx="76200" cy="37695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144" b="31558"/>
          <a:stretch/>
        </p:blipFill>
        <p:spPr bwMode="auto">
          <a:xfrm>
            <a:off x="609600" y="57150"/>
            <a:ext cx="5760923" cy="413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133350"/>
            <a:ext cx="24384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Dave </a:t>
            </a:r>
            <a:r>
              <a:rPr lang="en-US" dirty="0" err="1" smtClean="0"/>
              <a:t>Bodnar</a:t>
            </a:r>
            <a:r>
              <a:rPr lang="en-US" dirty="0" smtClean="0"/>
              <a:t> @ Trainelectronics.com uses 400 consecutive analog reads to get an average value </a:t>
            </a:r>
            <a:r>
              <a:rPr lang="en-US" dirty="0"/>
              <a:t>in about 45 </a:t>
            </a:r>
            <a:r>
              <a:rPr lang="en-US" dirty="0" err="1"/>
              <a:t>ms</a:t>
            </a:r>
            <a:r>
              <a:rPr lang="en-US" dirty="0"/>
              <a:t> or </a:t>
            </a:r>
            <a:r>
              <a:rPr lang="en-US" dirty="0" smtClean="0"/>
              <a:t>up to 7 complete DCC messages</a:t>
            </a:r>
          </a:p>
          <a:p>
            <a:r>
              <a:rPr lang="en-US" dirty="0" smtClean="0"/>
              <a:t>-&gt; this is an extreme low pass filter using the average of 400 measurements!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19150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Dave’s Current Measuring Loop Function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905000" y="1352550"/>
            <a:ext cx="4572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57600" y="2419350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Algorithm Loop time in microseconds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9740" y="4678627"/>
            <a:ext cx="701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DCC Signal and Measuring Interval 45 </a:t>
            </a:r>
            <a:r>
              <a:rPr lang="en-US" dirty="0" err="1" smtClean="0"/>
              <a:t>ms</a:t>
            </a:r>
            <a:r>
              <a:rPr lang="en-US" dirty="0" smtClean="0"/>
              <a:t> = ~ 300bits = ~ 7 DCC Messages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67000" y="60163"/>
            <a:ext cx="6248400" cy="4568987"/>
            <a:chOff x="245898" y="76200"/>
            <a:chExt cx="8440902" cy="61722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6" t="40390" r="25536" b="1910"/>
            <a:stretch/>
          </p:blipFill>
          <p:spPr bwMode="auto">
            <a:xfrm>
              <a:off x="245898" y="76200"/>
              <a:ext cx="8440902" cy="617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>
              <a:off x="1219200" y="1346199"/>
              <a:ext cx="0" cy="2667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808134" y="1346199"/>
              <a:ext cx="0" cy="2667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52400" y="2890538"/>
            <a:ext cx="17233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DCC Data Stream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3257550"/>
            <a:ext cx="21622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C4438"/>
                </a:solidFill>
              </a:rPr>
              <a:t>Measuring Start / End</a:t>
            </a:r>
            <a:endParaRPr lang="en-US" b="1" dirty="0">
              <a:solidFill>
                <a:srgbClr val="DC443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803" y="666750"/>
            <a:ext cx="262939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Dave </a:t>
            </a:r>
            <a:r>
              <a:rPr lang="en-US" b="1" dirty="0" err="1" smtClean="0"/>
              <a:t>Bodnar</a:t>
            </a:r>
            <a:r>
              <a:rPr lang="en-US" b="1" dirty="0" smtClean="0"/>
              <a:t> Approach:</a:t>
            </a:r>
          </a:p>
          <a:p>
            <a:r>
              <a:rPr lang="en-US" b="1" dirty="0" smtClean="0"/>
              <a:t>Extreme Low Pass Filter implemented in software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9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34 Booster Research\Pictures\IMG_20191224_1940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6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144" b="31558"/>
          <a:stretch/>
        </p:blipFill>
        <p:spPr bwMode="auto">
          <a:xfrm>
            <a:off x="609600" y="57150"/>
            <a:ext cx="5760923" cy="413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133350"/>
            <a:ext cx="2438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Dave </a:t>
            </a:r>
            <a:r>
              <a:rPr lang="en-US" dirty="0" err="1" smtClean="0"/>
              <a:t>Bodnar</a:t>
            </a:r>
            <a:r>
              <a:rPr lang="en-US" dirty="0" smtClean="0"/>
              <a:t> @ Trainelectronics.com uses 400 consecutive analog reads to get an average value </a:t>
            </a:r>
            <a:r>
              <a:rPr lang="en-US" dirty="0"/>
              <a:t>in about 45 </a:t>
            </a:r>
            <a:r>
              <a:rPr lang="en-US" dirty="0" err="1"/>
              <a:t>ms</a:t>
            </a:r>
            <a:r>
              <a:rPr lang="en-US" dirty="0"/>
              <a:t> or </a:t>
            </a:r>
            <a:r>
              <a:rPr lang="en-US" dirty="0" smtClean="0"/>
              <a:t>up to 7 complete DCC messages</a:t>
            </a:r>
          </a:p>
          <a:p>
            <a:r>
              <a:rPr lang="en-US" dirty="0" smtClean="0"/>
              <a:t>-&gt; this is an extreme low pass filter using the average of 400 measurements!</a:t>
            </a:r>
          </a:p>
          <a:p>
            <a:r>
              <a:rPr lang="en-US" dirty="0" smtClean="0"/>
              <a:t>-&gt; Short Circuit detection based on one single measurement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19150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Measurement Short Circuit Detection – Risky!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828800" y="1352550"/>
            <a:ext cx="533400" cy="990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40276" r="25271" b="1986"/>
          <a:stretch/>
        </p:blipFill>
        <p:spPr bwMode="auto">
          <a:xfrm>
            <a:off x="2362200" y="87359"/>
            <a:ext cx="6629400" cy="484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3347738"/>
            <a:ext cx="10871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DCC Input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3714750"/>
            <a:ext cx="220746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C4438"/>
                </a:solidFill>
              </a:rPr>
              <a:t>Measuring Pin Voltage</a:t>
            </a:r>
            <a:endParaRPr lang="en-US" b="1" dirty="0">
              <a:solidFill>
                <a:srgbClr val="DC443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802" y="1123950"/>
            <a:ext cx="21721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Constant Output Load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10857" y="1041797"/>
            <a:ext cx="20661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Pulse about 8</a:t>
            </a:r>
            <a:r>
              <a:rPr lang="el-GR" dirty="0" smtClean="0"/>
              <a:t>μ</a:t>
            </a:r>
            <a:r>
              <a:rPr lang="en-US" dirty="0" smtClean="0"/>
              <a:t>s after</a:t>
            </a:r>
          </a:p>
          <a:p>
            <a:r>
              <a:rPr lang="en-US" dirty="0" smtClean="0"/>
              <a:t>Polarity change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67200" y="1661392"/>
            <a:ext cx="914400" cy="7215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2600" y="1659237"/>
            <a:ext cx="914400" cy="7215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2114550"/>
            <a:ext cx="8839200" cy="1648824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NmraDCC</a:t>
            </a:r>
            <a:r>
              <a:rPr lang="en-US" dirty="0" smtClean="0"/>
              <a:t> Modifications (1)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19927" r="30957" b="44569"/>
          <a:stretch/>
        </p:blipFill>
        <p:spPr bwMode="auto">
          <a:xfrm>
            <a:off x="248316" y="971950"/>
            <a:ext cx="8819484" cy="295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4248150"/>
            <a:ext cx="47284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Setting a flag every other time the ISR is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9200" y="952631"/>
            <a:ext cx="4800600" cy="4071487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NmraDCC</a:t>
            </a:r>
            <a:r>
              <a:rPr lang="en-US" dirty="0" smtClean="0"/>
              <a:t> Modifications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1123950"/>
            <a:ext cx="3010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2: Create a task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waits for the flag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performs 3 valid measurements in a row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reports the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Alternating  between the two measuring pins</a:t>
            </a:r>
            <a:endParaRPr lang="en-US" sz="14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" t="31950" r="55204" b="15463"/>
          <a:stretch/>
        </p:blipFill>
        <p:spPr bwMode="auto">
          <a:xfrm>
            <a:off x="1066800" y="952632"/>
            <a:ext cx="4953000" cy="40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0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Sketch Callback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75035" b="62331"/>
          <a:stretch/>
        </p:blipFill>
        <p:spPr bwMode="auto">
          <a:xfrm>
            <a:off x="1066800" y="971550"/>
            <a:ext cx="4953000" cy="335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7688" y="4195286"/>
            <a:ext cx="4534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3: Callback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Receives the value from </a:t>
            </a:r>
            <a:r>
              <a:rPr lang="en-US" sz="1400" dirty="0" err="1" smtClean="0"/>
              <a:t>NmraDCC</a:t>
            </a:r>
            <a:r>
              <a:rPr lang="en-US" sz="1400" dirty="0" smtClean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Calls the input function of the Booster object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95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Booster Library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25983" r="40560" b="55245"/>
          <a:stretch/>
        </p:blipFill>
        <p:spPr bwMode="auto">
          <a:xfrm>
            <a:off x="76201" y="1077791"/>
            <a:ext cx="8991600" cy="188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3522643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4: Filtering and Buffering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Filter values using a </a:t>
            </a:r>
            <a:r>
              <a:rPr lang="en-US" sz="1400" dirty="0" err="1" smtClean="0"/>
              <a:t>Kalman</a:t>
            </a:r>
            <a:r>
              <a:rPr lang="en-US" sz="1400" dirty="0" smtClean="0"/>
              <a:t>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Calculate the differential values to the two previous measurements (for short circuit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Add new values to a FIFO buffer for the program to process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2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40285" r="25071"/>
          <a:stretch/>
        </p:blipFill>
        <p:spPr bwMode="auto">
          <a:xfrm>
            <a:off x="2286000" y="49602"/>
            <a:ext cx="6781800" cy="507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209" y="678418"/>
            <a:ext cx="20665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Measuring Sequence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199" y="3347738"/>
            <a:ext cx="16722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DCC Input Signal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199" y="3714750"/>
            <a:ext cx="1753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Measuring Points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1200150"/>
            <a:ext cx="28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Marker Pulses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76600" y="1517208"/>
            <a:ext cx="939975" cy="5211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1" t="21880" r="55035" b="17949"/>
          <a:stretch/>
        </p:blipFill>
        <p:spPr bwMode="auto">
          <a:xfrm>
            <a:off x="1066800" y="209549"/>
            <a:ext cx="4876800" cy="462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4225" y="1714368"/>
            <a:ext cx="289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mark the measuring location Booster A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191000" y="1733550"/>
            <a:ext cx="1828801" cy="2978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191000" y="1962150"/>
            <a:ext cx="1828802" cy="692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91000" y="2031426"/>
            <a:ext cx="1752600" cy="1593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191000" y="2031426"/>
            <a:ext cx="1752600" cy="3938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6000" y="3156215"/>
            <a:ext cx="289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to mark the measuring location Booster B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92775" y="3175397"/>
            <a:ext cx="1828801" cy="2978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92775" y="3403997"/>
            <a:ext cx="1828802" cy="692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92775" y="3473273"/>
            <a:ext cx="1752600" cy="1593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92775" y="3473273"/>
            <a:ext cx="1752600" cy="3938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0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9959" r="25185" b="1290"/>
          <a:stretch/>
        </p:blipFill>
        <p:spPr bwMode="auto">
          <a:xfrm>
            <a:off x="2362200" y="76199"/>
            <a:ext cx="6742765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1" y="514350"/>
            <a:ext cx="2362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DCC Output vs Measurement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199" y="3347738"/>
            <a:ext cx="18373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DCC Output Signal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199" y="3714750"/>
            <a:ext cx="1753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Measuring Points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1200150"/>
            <a:ext cx="28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Marker Pulses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0000" y="1517208"/>
            <a:ext cx="939975" cy="5211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1" t="40118" r="25075" b="1199"/>
          <a:stretch/>
        </p:blipFill>
        <p:spPr bwMode="auto">
          <a:xfrm>
            <a:off x="2133600" y="-9113"/>
            <a:ext cx="6934200" cy="51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1" y="514350"/>
            <a:ext cx="2362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 Sense vs Measurement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763" y="3347738"/>
            <a:ext cx="20268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Current Sense Signal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763" y="3714750"/>
            <a:ext cx="17532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Measuring Points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3776" y="1200150"/>
            <a:ext cx="28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Marker Pulses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683176" y="1517208"/>
            <a:ext cx="939975" cy="5211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ans Tanner\OneDrive\IoTT\Video#34 Booster Research\Pictures\IMG_20191224_1941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02" y="666750"/>
            <a:ext cx="20325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Double Channel In-Bit Analog Read for every 4</a:t>
            </a:r>
            <a:r>
              <a:rPr lang="en-US" baseline="30000" dirty="0" smtClean="0"/>
              <a:t>th</a:t>
            </a:r>
            <a:r>
              <a:rPr lang="en-US" dirty="0" smtClean="0"/>
              <a:t> bit per channel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30155" y="76200"/>
            <a:ext cx="6861445" cy="5010150"/>
            <a:chOff x="304800" y="-9905"/>
            <a:chExt cx="8686800" cy="634300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0" t="40187" r="25303" b="1998"/>
            <a:stretch/>
          </p:blipFill>
          <p:spPr bwMode="auto">
            <a:xfrm>
              <a:off x="304800" y="-9905"/>
              <a:ext cx="8686800" cy="634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1066800" y="2679699"/>
              <a:ext cx="0" cy="1333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46199" y="2679699"/>
              <a:ext cx="0" cy="1333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259669" y="2679699"/>
              <a:ext cx="0" cy="1333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12069" y="2679699"/>
              <a:ext cx="0" cy="1333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16200000">
              <a:off x="633126" y="3255560"/>
              <a:ext cx="1149371" cy="411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DCC 0-Bit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759583" y="3249821"/>
              <a:ext cx="1149371" cy="411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DCC 1-Bit</a:t>
              </a:r>
              <a:endParaRPr lang="en-US" sz="12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1207811" y="1600200"/>
              <a:ext cx="544789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752600" y="1295400"/>
              <a:ext cx="3338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In-bit Measuring points Booster 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589194" y="2377765"/>
              <a:ext cx="498191" cy="10137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55256" y="3185890"/>
              <a:ext cx="3722181" cy="91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In-bit Measuring points Booster 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9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Hans Tanner\OneDrive\IoTT\Video#34 Booster Research\Pictures\IMG_20191228_1037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00"/>
          <a:stretch/>
        </p:blipFill>
        <p:spPr bwMode="auto">
          <a:xfrm>
            <a:off x="0" y="0"/>
            <a:ext cx="5047200" cy="37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Hans Tanner\OneDrive\IoTT\Video#34 Booster Research\Pictures\IMG_20191228_10375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2592"/>
          <a:stretch/>
        </p:blipFill>
        <p:spPr bwMode="auto">
          <a:xfrm>
            <a:off x="3794400" y="1367025"/>
            <a:ext cx="5349600" cy="37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ans Tanner\OneDrive\IoTT\Video#34 Booster Research\Pictures\IMG_20191228_1037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Hans Tanner\OneDrive\IoTT\Video#34 Booster Research\Pictures\IMG_20191228_1037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2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3400" y="1307792"/>
            <a:ext cx="38862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20389" r="6154" b="20435"/>
          <a:stretch/>
        </p:blipFill>
        <p:spPr bwMode="auto">
          <a:xfrm>
            <a:off x="457200" y="133350"/>
            <a:ext cx="8349341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97640" y="4476750"/>
            <a:ext cx="37487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BTS7960 Data Sheet Chapter 4.4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4880" y="4580007"/>
            <a:ext cx="51117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https://www.esp32.com/viewtopic.php?t=2881</a:t>
            </a:r>
            <a:endParaRPr lang="en-US" dirty="0"/>
          </a:p>
        </p:txBody>
      </p:sp>
      <p:pic>
        <p:nvPicPr>
          <p:cNvPr id="17410" name="Picture 2" descr="ESP32-Voltage-vs-ADC-Reading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047750"/>
            <a:ext cx="5715000" cy="34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95600" y="971550"/>
            <a:ext cx="8382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t="13799" r="33846" b="57731"/>
          <a:stretch/>
        </p:blipFill>
        <p:spPr bwMode="auto">
          <a:xfrm>
            <a:off x="304800" y="133350"/>
            <a:ext cx="6064384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0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72" y="136081"/>
            <a:ext cx="3914485" cy="235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787"/>
            <a:ext cx="3925188" cy="23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72" y="2650688"/>
            <a:ext cx="3919751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50688"/>
            <a:ext cx="3925188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5887" y="19749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87" y="44895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08420" y="19749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408420" y="44895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351" y="10463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350" y="34847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460348" y="10463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460347" y="34847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26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72" y="140218"/>
            <a:ext cx="3913763" cy="235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787"/>
            <a:ext cx="3925188" cy="23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72" y="2651123"/>
            <a:ext cx="3919028" cy="235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50688"/>
            <a:ext cx="3925188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2343150"/>
            <a:ext cx="1627946" cy="353943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Starts at 2 Amps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0454" y="2343150"/>
            <a:ext cx="1627946" cy="353943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Starts at 0 Amps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90600" y="2647950"/>
            <a:ext cx="228601" cy="18288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63424" y="1962150"/>
            <a:ext cx="228601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10199" y="2647950"/>
            <a:ext cx="0" cy="17526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383023" y="1962150"/>
            <a:ext cx="51404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15887" y="19749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915887" y="44895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8420" y="1962150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408420" y="4489538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Amps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351" y="10463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350" y="34847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460348" y="10463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460347" y="3484799"/>
            <a:ext cx="85311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ADC Reading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2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8787"/>
            <a:ext cx="3925188" cy="23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71750"/>
            <a:ext cx="3925188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71750"/>
            <a:ext cx="3925188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8787"/>
            <a:ext cx="3925188" cy="23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4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Booster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 Channels, configurable up to 15 Amps </a:t>
            </a:r>
          </a:p>
          <a:p>
            <a:r>
              <a:rPr lang="en-US" sz="2400" dirty="0" smtClean="0"/>
              <a:t>Auto Reversing (configurable)</a:t>
            </a:r>
          </a:p>
          <a:p>
            <a:r>
              <a:rPr lang="en-US" sz="2400" dirty="0" smtClean="0"/>
              <a:t>Overload and Short Circuit protected</a:t>
            </a:r>
          </a:p>
          <a:p>
            <a:r>
              <a:rPr lang="en-US" sz="2400" dirty="0" smtClean="0"/>
              <a:t>Setup via Touch Screen or </a:t>
            </a:r>
            <a:r>
              <a:rPr lang="en-US" sz="2400" dirty="0" err="1" smtClean="0"/>
              <a:t>Wifi</a:t>
            </a:r>
            <a:endParaRPr lang="en-US" sz="2400" dirty="0" smtClean="0"/>
          </a:p>
          <a:p>
            <a:r>
              <a:rPr lang="en-US" sz="2400" dirty="0" smtClean="0"/>
              <a:t>Power Supply from regulated DC Source</a:t>
            </a:r>
          </a:p>
          <a:p>
            <a:r>
              <a:rPr lang="en-US" sz="2400" dirty="0" smtClean="0"/>
              <a:t>Amplified DCC commands showing on Display (on demand)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9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34 Booster Research\Pictures\IMG_20191224_1940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555970" y="876168"/>
            <a:ext cx="2590800" cy="25908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2854464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L298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Machine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653187" y="971550"/>
            <a:ext cx="23622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Stress Operation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&gt; Imax,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I &lt; Short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, Time &lt; Stress Threshold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34287" y="2190750"/>
            <a:ext cx="1981200" cy="609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Overload Shutdown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= 0, Timer &lt; Pause Time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500287" y="1123950"/>
            <a:ext cx="21717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Short Circuit Operation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&gt; SCC,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I &gt; Short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, Time &gt; SC Threshold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72187" y="1504950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5538887" y="1649490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V="1">
            <a:off x="6910487" y="1687590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805587" y="2419350"/>
            <a:ext cx="9144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V="1">
            <a:off x="3290987" y="1733550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3519587" y="1604996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1690787" y="1809750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86387" y="2724150"/>
            <a:ext cx="0" cy="914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40031" y="2976867"/>
            <a:ext cx="1417693" cy="9221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681387" y="2457450"/>
            <a:ext cx="1066800" cy="1631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9987" y="1794831"/>
            <a:ext cx="1171574" cy="19979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77013" y="1099378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85112" y="2304058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14587" y="1251778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87644" y="3092624"/>
            <a:ext cx="2980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Control Settings Variables: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Max Standard Operation Current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Extended Peak Current Max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Extended Peak Current Time/Integral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Short Circuit Trip Current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Short Circuit Trip Time delay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Reverse Mode Test Time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OverloadRecoverWaitTime</a:t>
            </a:r>
            <a:endParaRPr lang="en-US" sz="1200" dirty="0" smtClean="0"/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ShortCircuitRecoverWaitTime</a:t>
            </a:r>
            <a:endParaRPr lang="en-US" sz="1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746055" y="1308320"/>
            <a:ext cx="1799226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219866" y="3901721"/>
            <a:ext cx="2209800" cy="609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Missing DCC Shutdown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Waiting for DCC Signal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757587" y="2540308"/>
            <a:ext cx="1100137" cy="12525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032280" y="2659262"/>
            <a:ext cx="1096908" cy="12424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762224" y="3047668"/>
            <a:ext cx="195262" cy="7805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122142" y="1833595"/>
            <a:ext cx="463995" cy="197134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462437" y="4095750"/>
            <a:ext cx="323850" cy="343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329088" y="2634421"/>
            <a:ext cx="3390899" cy="13470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3214787" y="1649490"/>
            <a:ext cx="3200400" cy="22522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748187" y="2038350"/>
            <a:ext cx="1981200" cy="6096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Normal Operation, direct or reverse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&lt; Imax,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I &lt; Short </a:t>
            </a:r>
            <a:r>
              <a:rPr lang="el-GR" sz="1050" dirty="0">
                <a:solidFill>
                  <a:schemeClr val="tx1"/>
                </a:solidFill>
              </a:rPr>
              <a:t>Δ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86200" y="3657204"/>
            <a:ext cx="1981200" cy="838200"/>
          </a:xfrm>
          <a:prstGeom prst="ellipse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Reverse Operation Test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&lt; Imax,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I &lt; Short </a:t>
            </a:r>
            <a:r>
              <a:rPr lang="el-GR" sz="1050" dirty="0" smtClean="0">
                <a:solidFill>
                  <a:schemeClr val="tx1"/>
                </a:solidFill>
              </a:rPr>
              <a:t>Δ</a:t>
            </a:r>
            <a:r>
              <a:rPr lang="en-US" sz="1050" dirty="0" smtClean="0">
                <a:solidFill>
                  <a:schemeClr val="tx1"/>
                </a:solidFill>
              </a:rPr>
              <a:t>, Timer &lt; Timeout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95387" y="2343150"/>
            <a:ext cx="2209800" cy="609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Short Circuit Shutdown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 = 0, Timer &lt; Recover Time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76674" y="388766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7787" y="2457450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67250" y="2157193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319313" y="402954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1" cy="339447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Bipolar H-Bridge drivers are significantly less efficient than FET based ones</a:t>
            </a:r>
          </a:p>
          <a:p>
            <a:r>
              <a:rPr lang="en-US" sz="2000" dirty="0" smtClean="0"/>
              <a:t>Using an </a:t>
            </a:r>
            <a:r>
              <a:rPr lang="en-US" sz="2000" dirty="0" err="1" smtClean="0"/>
              <a:t>Opto</a:t>
            </a:r>
            <a:r>
              <a:rPr lang="en-US" sz="2000" dirty="0" smtClean="0"/>
              <a:t>-Coupler to separate power and information of a DCC signal is possible, but normally not necessary</a:t>
            </a:r>
          </a:p>
          <a:p>
            <a:r>
              <a:rPr lang="en-US" sz="2000" dirty="0" smtClean="0"/>
              <a:t>The primary use case for an H-Bridge is amplifying a PWM output to drive  a motor, not amplifying a DCC signal</a:t>
            </a:r>
          </a:p>
          <a:p>
            <a:r>
              <a:rPr lang="en-US" sz="2000" dirty="0" smtClean="0"/>
              <a:t>The current sense pin provides a </a:t>
            </a:r>
            <a:r>
              <a:rPr lang="en-US" sz="2000" dirty="0"/>
              <a:t>proportional current </a:t>
            </a:r>
            <a:r>
              <a:rPr lang="en-US" sz="2000" dirty="0" smtClean="0"/>
              <a:t>source, but there are some non-linear effects to it when polarity of the bridge changes</a:t>
            </a:r>
          </a:p>
          <a:p>
            <a:r>
              <a:rPr lang="en-US" sz="2000" dirty="0" smtClean="0"/>
              <a:t>In order to get good current measurements, the measuring points should be synchronized with the DCC signal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20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dvAuto="300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85750"/>
            <a:ext cx="883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IBT-2 User Guide: </a:t>
            </a:r>
            <a:r>
              <a:rPr lang="en-US" sz="1400" dirty="0">
                <a:hlinkClick r:id="rId2"/>
              </a:rPr>
              <a:t>https://www.handsontec.com/dataspecs/module/BTS7960%20Motor%20Driver.pdf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BTS7960 Datasheet: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www.infineon.com/dgdl/BTS7960_Datasheet.pdf?folderId=db3a304412b407950112b408e8c90004&amp;fileId=db3a304412b407950112b43945006d5d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DroneBot</a:t>
            </a:r>
            <a:r>
              <a:rPr lang="en-US" sz="1400" dirty="0" smtClean="0"/>
              <a:t> Comparison: </a:t>
            </a:r>
            <a:r>
              <a:rPr lang="en-US" sz="1400" dirty="0" smtClean="0">
                <a:hlinkClick r:id="rId4"/>
              </a:rPr>
              <a:t>https://www.youtube.com/watch?v=JPPTRj0KWbg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DroneBot</a:t>
            </a:r>
            <a:r>
              <a:rPr lang="en-US" sz="1400" dirty="0" smtClean="0"/>
              <a:t> Article Source: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i1.wp.com/dronebotworkshop.com/wp-content/uploads/2019/12/TB6612-vs-L298N.jpeg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Dave </a:t>
            </a:r>
            <a:r>
              <a:rPr lang="en-US" sz="1400" dirty="0" err="1" smtClean="0"/>
              <a:t>Bodnar’s</a:t>
            </a:r>
            <a:r>
              <a:rPr lang="en-US" sz="1400" dirty="0" smtClean="0"/>
              <a:t> Booster: </a:t>
            </a:r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trainelectronics.com/DCC_Arduino/DCC_Booster/index.htm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03337" y="681993"/>
            <a:ext cx="3368694" cy="3368696"/>
            <a:chOff x="194780" y="834062"/>
            <a:chExt cx="3368695" cy="3368695"/>
          </a:xfrm>
        </p:grpSpPr>
        <p:sp>
          <p:nvSpPr>
            <p:cNvPr id="59" name="Rectangle 58"/>
            <p:cNvSpPr/>
            <p:nvPr/>
          </p:nvSpPr>
          <p:spPr>
            <a:xfrm>
              <a:off x="194780" y="834062"/>
              <a:ext cx="3368695" cy="3368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7203" y="2000250"/>
              <a:ext cx="2386039" cy="15542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500" b="1" dirty="0" err="1"/>
                <a:t>IoTT</a:t>
              </a:r>
              <a:endParaRPr lang="en-US" sz="9500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42742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82544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4194" y="341751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7664" y="341370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86204" y="2152650"/>
              <a:ext cx="2834640" cy="1520190"/>
              <a:chOff x="2743200" y="1504950"/>
              <a:chExt cx="2834640" cy="152019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3124200" y="201552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743200" y="2571750"/>
                <a:ext cx="457200" cy="4533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200400" y="1504950"/>
                <a:ext cx="0" cy="10668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200400" y="1512570"/>
                <a:ext cx="3353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535740" y="15049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535740" y="1885950"/>
                <a:ext cx="2439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77964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779640" y="1771650"/>
                <a:ext cx="12957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9397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78730" y="1885950"/>
                <a:ext cx="2055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069080" y="1657350"/>
                <a:ext cx="0" cy="2286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053840" y="1657350"/>
                <a:ext cx="1524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64480" y="2038350"/>
                <a:ext cx="0" cy="73146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349240" y="2038350"/>
                <a:ext cx="2286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562600" y="16573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124200" y="236604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124200" y="2122140"/>
                <a:ext cx="0" cy="2515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04" y="1188720"/>
              <a:ext cx="1374008" cy="697230"/>
            </a:xfrm>
            <a:prstGeom prst="rect">
              <a:avLst/>
            </a:prstGeom>
            <a:noFill/>
          </p:spPr>
        </p:pic>
        <p:pic>
          <p:nvPicPr>
            <p:cNvPr id="53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29" y="1537335"/>
              <a:ext cx="687004" cy="34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91" y="1787842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39" y="1962150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68158" y="3589020"/>
              <a:ext cx="2816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Internet of Toy Trains</a:t>
              </a:r>
            </a:p>
          </p:txBody>
        </p:sp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1" y="730250"/>
            <a:ext cx="3365499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8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298 dcc boo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900" b="85300" l="7200" r="95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476250"/>
            <a:ext cx="3771767" cy="37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298 dcc boo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733"/>
            <a:ext cx="4495800" cy="295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L298 dcc bo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001395"/>
            <a:ext cx="3905250" cy="20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L298 dcc boos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66950"/>
            <a:ext cx="4068356" cy="24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4705350"/>
            <a:ext cx="42337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Google Search for </a:t>
            </a:r>
            <a:r>
              <a:rPr lang="en-US" b="1" dirty="0"/>
              <a:t>“L298 dcc booster”</a:t>
            </a:r>
          </a:p>
        </p:txBody>
      </p:sp>
      <p:sp>
        <p:nvSpPr>
          <p:cNvPr id="7" name="Oval 6"/>
          <p:cNvSpPr/>
          <p:nvPr/>
        </p:nvSpPr>
        <p:spPr>
          <a:xfrm>
            <a:off x="1733418" y="1123950"/>
            <a:ext cx="1085982" cy="10859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952368"/>
            <a:ext cx="1085982" cy="10859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57418" y="2647950"/>
            <a:ext cx="1085982" cy="17526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10400" y="3295517"/>
            <a:ext cx="1085982" cy="10859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ans Tanner\OneDrive\IoTT\Video#34 Booster Research\Pictures\IMG_20191224_194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943600" y="1835329"/>
            <a:ext cx="1676400" cy="81262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9711" r="5338" b="-56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4324350"/>
            <a:ext cx="418473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Some books written by Wolfgang Horn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ans Tanner\OneDrive\IoTT\Video#34 Booster Research\Pictures\IMG_20191224_194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685800" y="6528"/>
            <a:ext cx="8458200" cy="126982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1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116279</TotalTime>
  <Words>1065</Words>
  <Application>Microsoft Office PowerPoint</Application>
  <PresentationFormat>On-screen Show (16:9)</PresentationFormat>
  <Paragraphs>252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DCC Interface: Opto or Not?</vt:lpstr>
      <vt:lpstr>PowerPoint Presentation</vt:lpstr>
      <vt:lpstr>Current Sensing Pin</vt:lpstr>
      <vt:lpstr>Current Sensing Pin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NmraDCC Modifications (1)</vt:lpstr>
      <vt:lpstr>NmraDCC Modifications (2)</vt:lpstr>
      <vt:lpstr>Main Sketch Callback</vt:lpstr>
      <vt:lpstr>Booster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Booster Design Goals</vt:lpstr>
      <vt:lpstr>Status Machine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898</cp:revision>
  <cp:lastPrinted>2019-03-27T14:26:58Z</cp:lastPrinted>
  <dcterms:created xsi:type="dcterms:W3CDTF">2006-08-16T00:00:00Z</dcterms:created>
  <dcterms:modified xsi:type="dcterms:W3CDTF">2019-12-28T19:10:06Z</dcterms:modified>
</cp:coreProperties>
</file>